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96" r:id="rId3"/>
    <p:sldId id="308" r:id="rId4"/>
    <p:sldId id="317" r:id="rId5"/>
    <p:sldId id="271" r:id="rId6"/>
    <p:sldId id="306" r:id="rId7"/>
    <p:sldId id="310" r:id="rId8"/>
    <p:sldId id="302" r:id="rId9"/>
    <p:sldId id="309" r:id="rId10"/>
    <p:sldId id="311" r:id="rId11"/>
    <p:sldId id="318" r:id="rId12"/>
    <p:sldId id="312" r:id="rId13"/>
    <p:sldId id="313" r:id="rId14"/>
    <p:sldId id="314" r:id="rId15"/>
    <p:sldId id="315" r:id="rId16"/>
    <p:sldId id="316" r:id="rId17"/>
    <p:sldId id="303" r:id="rId18"/>
    <p:sldId id="293" r:id="rId19"/>
  </p:sldIdLst>
  <p:sldSz cx="24384000" cy="13716000"/>
  <p:notesSz cx="6858000" cy="9144000"/>
  <p:embeddedFontLst>
    <p:embeddedFont>
      <p:font typeface="Taca Pro" panose="02000503040000020004" pitchFamily="2" charset="77"/>
      <p:regular r:id="rId21"/>
      <p:bold r:id="rId22"/>
    </p:embeddedFont>
  </p:embeddedFontLst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056A3-345C-5148-AD6D-DA67A8A13D04}" v="38" dt="2024-05-30T17:41:16.0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Bold"/>
          <a:ea typeface="Helvetica Bold"/>
          <a:cs typeface="Helvetic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Bold"/>
          <a:ea typeface="Helvetica Bold"/>
          <a:cs typeface="Helvetic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Bold"/>
          <a:ea typeface="Helvetica Bold"/>
          <a:cs typeface="Helvetic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146"/>
  </p:normalViewPr>
  <p:slideViewPr>
    <p:cSldViewPr>
      <p:cViewPr varScale="1">
        <p:scale>
          <a:sx n="51" d="100"/>
          <a:sy n="51" d="100"/>
        </p:scale>
        <p:origin x="768" y="21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198785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165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full pictur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idx="3"/>
          </p:nvPr>
        </p:nvSpPr>
        <p:spPr>
          <a:xfrm>
            <a:off x="1778000" y="1778000"/>
            <a:ext cx="20828000" cy="101473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L="0" lvl="0" indent="0" algn="ctr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h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51984" y="12712203"/>
            <a:ext cx="477126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000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/>
            </a:pPr>
            <a:r>
              <a:rPr sz="2000" dirty="0"/>
              <a:t>© CYCLING WITHOUT AGE I MARCH 2015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3407294" y="12706839"/>
            <a:ext cx="341504" cy="393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000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algn="ctr" defTabSz="8255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2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1pPr>
      <a:lvl2pPr indent="228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2pPr>
      <a:lvl3pPr indent="457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3pPr>
      <a:lvl4pPr indent="685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4pPr>
      <a:lvl5pPr indent="9144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5pPr>
      <a:lvl6pPr indent="11430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6pPr>
      <a:lvl7pPr indent="1371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7pPr>
      <a:lvl8pPr indent="1600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8pPr>
      <a:lvl9pPr indent="1828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Taca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19049749" y="10176975"/>
            <a:ext cx="4205236" cy="85748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dirty="0"/>
          </a:p>
        </p:txBody>
      </p:sp>
      <p:sp>
        <p:nvSpPr>
          <p:cNvPr id="17" name="Shape 17"/>
          <p:cNvSpPr/>
          <p:nvPr/>
        </p:nvSpPr>
        <p:spPr>
          <a:xfrm>
            <a:off x="670720" y="12330608"/>
            <a:ext cx="9073008" cy="648072"/>
          </a:xfrm>
          <a:prstGeom prst="rect">
            <a:avLst/>
          </a:prstGeom>
          <a:solidFill>
            <a:srgbClr val="FF0000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r>
              <a:rPr lang="en-CA" b="1" dirty="0">
                <a:solidFill>
                  <a:schemeClr val="bg1"/>
                </a:solidFill>
                <a:latin typeface="Taca Pro" panose="02000503040000020004" pitchFamily="50" charset="0"/>
              </a:rPr>
              <a:t>Hurst &amp; Hassock</a:t>
            </a:r>
            <a:endParaRPr b="1" dirty="0">
              <a:solidFill>
                <a:schemeClr val="bg1"/>
              </a:solidFill>
              <a:latin typeface="Taca Pro" panose="02000503040000020004" pitchFamily="50" charset="0"/>
            </a:endParaRPr>
          </a:p>
        </p:txBody>
      </p:sp>
      <p:pic>
        <p:nvPicPr>
          <p:cNvPr id="18" name="CUA_main_logo_english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3773" y="12387049"/>
            <a:ext cx="3198593" cy="120123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14568264" y="7794104"/>
            <a:ext cx="7344959" cy="87203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 b="0"/>
            </a:pPr>
            <a:r>
              <a:rPr lang="en-CA" sz="5000" b="1" dirty="0">
                <a:solidFill>
                  <a:schemeClr val="bg1"/>
                </a:solidFill>
              </a:rPr>
              <a:t>CYCLING WITHOUT AGE</a:t>
            </a:r>
            <a:endParaRPr sz="5000" b="1" dirty="0">
              <a:solidFill>
                <a:schemeClr val="bg1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6728504" y="8977534"/>
            <a:ext cx="5785237" cy="87203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 b="0"/>
            </a:pPr>
            <a:r>
              <a:rPr lang="en-CA" sz="5000" b="1" dirty="0">
                <a:solidFill>
                  <a:srgbClr val="FF0000"/>
                </a:solidFill>
              </a:rPr>
              <a:t>The Right to Wind </a:t>
            </a:r>
            <a:endParaRPr sz="5000" b="1" dirty="0">
              <a:solidFill>
                <a:srgbClr val="FF0000"/>
              </a:solidFill>
            </a:endParaRPr>
          </a:p>
        </p:txBody>
      </p:sp>
      <p:sp>
        <p:nvSpPr>
          <p:cNvPr id="21" name="Shape 21"/>
          <p:cNvSpPr/>
          <p:nvPr/>
        </p:nvSpPr>
        <p:spPr>
          <a:xfrm>
            <a:off x="19387460" y="10118816"/>
            <a:ext cx="352981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 b="0"/>
            </a:pPr>
            <a:r>
              <a:rPr lang="en-CA" sz="5000" b="1" dirty="0">
                <a:solidFill>
                  <a:srgbClr val="FF0000"/>
                </a:solidFill>
              </a:rPr>
              <a:t>In your Hair</a:t>
            </a:r>
            <a:endParaRPr sz="5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person and person on a bicycle&#10;&#10;Description automatically generated">
            <a:extLst>
              <a:ext uri="{FF2B5EF4-FFF2-40B4-BE49-F238E27FC236}">
                <a16:creationId xmlns:a16="http://schemas.microsoft.com/office/drawing/2014/main" id="{75193010-E87A-2D41-1688-3834106E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917273" cy="12002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">
            <a:extLst>
              <a:ext uri="{FF2B5EF4-FFF2-40B4-BE49-F238E27FC236}">
                <a16:creationId xmlns:a16="http://schemas.microsoft.com/office/drawing/2014/main" id="{38D4CE8A-D5DA-E0D1-7C98-341B13CC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41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4012" y="1139688"/>
            <a:ext cx="16855976" cy="11299962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 in clothing&#10;&#10;Description automatically generated">
            <a:extLst>
              <a:ext uri="{FF2B5EF4-FFF2-40B4-BE49-F238E27FC236}">
                <a16:creationId xmlns:a16="http://schemas.microsoft.com/office/drawing/2014/main" id="{D8869971-5DD1-E26B-C34A-B07B0D44C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5" b="22661"/>
          <a:stretch/>
        </p:blipFill>
        <p:spPr>
          <a:xfrm>
            <a:off x="3764012" y="1139686"/>
            <a:ext cx="16901428" cy="1129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05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on a bicycle&#10;&#10;Description automatically generated">
            <a:extLst>
              <a:ext uri="{FF2B5EF4-FFF2-40B4-BE49-F238E27FC236}">
                <a16:creationId xmlns:a16="http://schemas.microsoft.com/office/drawing/2014/main" id="{274CA1AD-4B0B-0C73-8A86-C73FB804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765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carriage with signs&#10;&#10;Description automatically generated">
            <a:extLst>
              <a:ext uri="{FF2B5EF4-FFF2-40B4-BE49-F238E27FC236}">
                <a16:creationId xmlns:a16="http://schemas.microsoft.com/office/drawing/2014/main" id="{C5BC025D-DD80-031E-B062-36A1A463D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b="47529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14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riding a cart with balloons&#10;&#10;Description automatically generated">
            <a:extLst>
              <a:ext uri="{FF2B5EF4-FFF2-40B4-BE49-F238E27FC236}">
                <a16:creationId xmlns:a16="http://schemas.microsoft.com/office/drawing/2014/main" id="{252053DD-6470-2C7F-29F3-D14ADBA18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 r="-1" b="26550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766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 on a street&#10;&#10;Description automatically generated">
            <a:extLst>
              <a:ext uri="{FF2B5EF4-FFF2-40B4-BE49-F238E27FC236}">
                <a16:creationId xmlns:a16="http://schemas.microsoft.com/office/drawing/2014/main" id="{8BBD2185-61EA-F977-27CB-8EF1C0D8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 b="13670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412" y="230386"/>
            <a:ext cx="23879176" cy="1325522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032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art&#10;&#10;Description automatically generated">
            <a:extLst>
              <a:ext uri="{FF2B5EF4-FFF2-40B4-BE49-F238E27FC236}">
                <a16:creationId xmlns:a16="http://schemas.microsoft.com/office/drawing/2014/main" id="{25B3F2FA-8A92-CDA5-8E39-F6D2BDB4C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4" b="3250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872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19049749" y="10176975"/>
            <a:ext cx="4205236" cy="85748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dirty="0"/>
          </a:p>
        </p:txBody>
      </p:sp>
      <p:sp>
        <p:nvSpPr>
          <p:cNvPr id="17" name="Shape 17"/>
          <p:cNvSpPr/>
          <p:nvPr/>
        </p:nvSpPr>
        <p:spPr>
          <a:xfrm>
            <a:off x="670720" y="12330608"/>
            <a:ext cx="9073008" cy="648072"/>
          </a:xfrm>
          <a:prstGeom prst="rect">
            <a:avLst/>
          </a:prstGeom>
          <a:solidFill>
            <a:srgbClr val="FF0000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r>
              <a:rPr lang="en-CA" b="1" dirty="0">
                <a:solidFill>
                  <a:schemeClr val="bg1"/>
                </a:solidFill>
                <a:latin typeface="Taca Pro" panose="02000503040000020004" pitchFamily="50" charset="0"/>
              </a:rPr>
              <a:t>Hurst &amp; Hassock</a:t>
            </a:r>
            <a:endParaRPr b="1" dirty="0">
              <a:solidFill>
                <a:schemeClr val="bg1"/>
              </a:solidFill>
              <a:latin typeface="Taca Pro" panose="02000503040000020004" pitchFamily="50" charset="0"/>
            </a:endParaRPr>
          </a:p>
        </p:txBody>
      </p:sp>
      <p:pic>
        <p:nvPicPr>
          <p:cNvPr id="18" name="CUA_main_logo_englis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1825" y="11777512"/>
            <a:ext cx="3198593" cy="120123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17383447" y="10238609"/>
            <a:ext cx="5871538" cy="87203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 defTabSz="825500" rtl="0">
              <a:defRPr sz="1800" b="0"/>
            </a:pPr>
            <a:r>
              <a:rPr lang="en-GB" sz="5000" b="1" dirty="0">
                <a:solidFill>
                  <a:schemeClr val="bg1"/>
                </a:solidFill>
              </a:rPr>
              <a:t>Fair Day!</a:t>
            </a:r>
            <a:endParaRPr sz="5000" b="1" dirty="0">
              <a:solidFill>
                <a:schemeClr val="bg1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9569794" y="8977534"/>
            <a:ext cx="102657" cy="87203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 defTabSz="825500" rtl="0">
              <a:defRPr sz="1800" b="0"/>
            </a:pPr>
            <a:endParaRPr sz="5000" b="1" dirty="0">
              <a:solidFill>
                <a:srgbClr val="FF0000"/>
              </a:solidFill>
            </a:endParaRPr>
          </a:p>
        </p:txBody>
      </p:sp>
      <p:sp>
        <p:nvSpPr>
          <p:cNvPr id="21" name="Shape 21"/>
          <p:cNvSpPr/>
          <p:nvPr/>
        </p:nvSpPr>
        <p:spPr>
          <a:xfrm>
            <a:off x="21101038" y="10118816"/>
            <a:ext cx="10265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 defTabSz="825500" rtl="0">
              <a:defRPr sz="1800" b="0"/>
            </a:pPr>
            <a:endParaRPr sz="5000" b="1" dirty="0">
              <a:solidFill>
                <a:srgbClr val="FF0000"/>
              </a:solidFill>
            </a:endParaRPr>
          </a:p>
        </p:txBody>
      </p:sp>
      <p:pic>
        <p:nvPicPr>
          <p:cNvPr id="2" name="401276371_904069244471430_4079089579673800881_n.mp4">
            <a:hlinkClick r:id="" action="ppaction://media"/>
            <a:extLst>
              <a:ext uri="{FF2B5EF4-FFF2-40B4-BE49-F238E27FC236}">
                <a16:creationId xmlns:a16="http://schemas.microsoft.com/office/drawing/2014/main" id="{7F02888A-00E5-0264-1C5C-F32F8CF84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4184" y="687412"/>
            <a:ext cx="16643171" cy="99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4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52604-BCF5-4805-BA2F-6CE50D96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5D8E0"/>
              </a:clrFrom>
              <a:clrTo>
                <a:srgbClr val="C5D8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brightnessContrast bright="2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5954" y="33242"/>
            <a:ext cx="24384000" cy="13716000"/>
          </a:xfrm>
          <a:prstGeom prst="rect">
            <a:avLst/>
          </a:prstGeom>
          <a:gradFill>
            <a:gsLst>
              <a:gs pos="6195">
                <a:schemeClr val="accent1">
                  <a:lumMod val="33000"/>
                  <a:lumOff val="67000"/>
                </a:schemeClr>
              </a:gs>
              <a:gs pos="2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23414787" y="12706839"/>
            <a:ext cx="326518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2000"/>
              <a:t>18</a:t>
            </a:fld>
            <a:endParaRPr sz="2000" dirty="0"/>
          </a:p>
        </p:txBody>
      </p:sp>
      <p:sp>
        <p:nvSpPr>
          <p:cNvPr id="115" name="Shape 115"/>
          <p:cNvSpPr/>
          <p:nvPr/>
        </p:nvSpPr>
        <p:spPr>
          <a:xfrm>
            <a:off x="310680" y="11042337"/>
            <a:ext cx="6802824" cy="46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lnSpc>
                <a:spcPct val="120000"/>
              </a:lnSpc>
              <a:spcBef>
                <a:spcPts val="100"/>
              </a:spcBef>
              <a:defRPr sz="3000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/>
            </a:pPr>
            <a:r>
              <a:rPr lang="en-CA" sz="2800" b="1" dirty="0">
                <a:solidFill>
                  <a:srgbClr val="FF0000"/>
                </a:solidFill>
              </a:rPr>
              <a:t>Cycling Without Age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310680" y="10098360"/>
            <a:ext cx="454130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4000"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 b="0"/>
            </a:pPr>
            <a:r>
              <a:rPr lang="en-CA" sz="4400" b="1" dirty="0">
                <a:solidFill>
                  <a:srgbClr val="FF0000"/>
                </a:solidFill>
              </a:rPr>
              <a:t>Bridget Hamilton</a:t>
            </a:r>
            <a:endParaRPr sz="1800" b="0" dirty="0">
              <a:solidFill>
                <a:srgbClr val="FF0000"/>
              </a:solidFill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8661736" y="7136894"/>
            <a:ext cx="6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4000"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>
              <a:defRPr sz="1800" b="0"/>
            </a:pPr>
            <a:endParaRPr sz="4000" b="1" dirty="0"/>
          </a:p>
        </p:txBody>
      </p:sp>
      <p:sp>
        <p:nvSpPr>
          <p:cNvPr id="121" name="Shape 121"/>
          <p:cNvSpPr/>
          <p:nvPr/>
        </p:nvSpPr>
        <p:spPr>
          <a:xfrm>
            <a:off x="310680" y="12290204"/>
            <a:ext cx="6802824" cy="501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r>
              <a:rPr lang="en-GB" sz="3000" dirty="0" err="1">
                <a:latin typeface="Taca Pro"/>
                <a:ea typeface="Taca Pro"/>
                <a:cs typeface="Taca Pro"/>
                <a:sym typeface="Taca Pro"/>
              </a:rPr>
              <a:t>bridget@cyclingwithoutage.org.uk</a:t>
            </a:r>
            <a:endParaRPr sz="3000" dirty="0">
              <a:latin typeface="Taca Pro"/>
              <a:ea typeface="Taca Pro"/>
              <a:cs typeface="Taca Pro"/>
              <a:sym typeface="Taca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B51ED-B24E-423E-BF87-5FDCA226E8A6}"/>
              </a:ext>
            </a:extLst>
          </p:cNvPr>
          <p:cNvSpPr txBox="1"/>
          <p:nvPr/>
        </p:nvSpPr>
        <p:spPr>
          <a:xfrm>
            <a:off x="488312" y="335455"/>
            <a:ext cx="6761466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5400" b="1" dirty="0">
                <a:solidFill>
                  <a:srgbClr val="FF0000"/>
                </a:solidFill>
                <a:latin typeface="Taca Pro" panose="02000503040000020004" pitchFamily="50" charset="0"/>
              </a:rPr>
              <a:t>Cycling Without Age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aca Pro" panose="02000503040000020004" pitchFamily="50" charset="0"/>
                <a:sym typeface="Helvetica Light"/>
              </a:rPr>
              <a:t>Hurst &amp; Hassocks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7D55C-0B1E-4F3B-8CCD-090A908F4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8864" y="261920"/>
            <a:ext cx="2232477" cy="1041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2CE59-12E4-3D47-B67E-91F3D4341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981" y="2970814"/>
            <a:ext cx="6006100" cy="45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52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4327055" y="783486"/>
            <a:ext cx="328615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>
              <a:defRPr sz="1800" b="0"/>
            </a:pPr>
            <a:r>
              <a:rPr lang="en-CA" sz="4400" b="1" dirty="0">
                <a:solidFill>
                  <a:srgbClr val="FF0000"/>
                </a:solidFill>
              </a:rPr>
              <a:t>Background</a:t>
            </a:r>
            <a:endParaRPr sz="4400" b="1" dirty="0">
              <a:solidFill>
                <a:srgbClr val="FF0000"/>
              </a:solidFill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1897659" y="2547619"/>
            <a:ext cx="11855075" cy="3675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Chapter in Sussex, near Brighton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2 Trishaws funded by local charities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Only one local care homes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Doorstep pickups limited</a:t>
            </a:r>
          </a:p>
        </p:txBody>
      </p:sp>
      <p:sp>
        <p:nvSpPr>
          <p:cNvPr id="46" name="Shape 46"/>
          <p:cNvSpPr/>
          <p:nvPr/>
        </p:nvSpPr>
        <p:spPr>
          <a:xfrm>
            <a:off x="629973" y="2227847"/>
            <a:ext cx="10787634" cy="9805908"/>
          </a:xfrm>
          <a:prstGeom prst="rect">
            <a:avLst/>
          </a:prstGeom>
          <a:solidFill>
            <a:srgbClr val="DEDED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36F0E-1A2D-4AE2-AB02-90BA1BD735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CA" smtClean="0"/>
              <a:t>2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F6E81-E1E7-45C5-AD1C-82560DE3619D}"/>
              </a:ext>
            </a:extLst>
          </p:cNvPr>
          <p:cNvSpPr/>
          <p:nvPr/>
        </p:nvSpPr>
        <p:spPr>
          <a:xfrm>
            <a:off x="526704" y="12474624"/>
            <a:ext cx="5112568" cy="79208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CBE28-7580-4671-BE49-489F8C2D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680" y="409153"/>
            <a:ext cx="2609080" cy="1217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5BCB7-6073-9541-872F-83D54AF5F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911" y="3458534"/>
            <a:ext cx="9845496" cy="73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267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art&#10;&#10;Description automatically generated">
            <a:extLst>
              <a:ext uri="{FF2B5EF4-FFF2-40B4-BE49-F238E27FC236}">
                <a16:creationId xmlns:a16="http://schemas.microsoft.com/office/drawing/2014/main" id="{9DC25AC5-9D49-56D3-3C24-216AF3674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 b="12144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in a cart outside a building&#10;&#10;Description automatically generated">
            <a:extLst>
              <a:ext uri="{FF2B5EF4-FFF2-40B4-BE49-F238E27FC236}">
                <a16:creationId xmlns:a16="http://schemas.microsoft.com/office/drawing/2014/main" id="{6C49EB46-417E-811E-7B45-CB7075DC4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3" b="6591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92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-1858" y="737320"/>
            <a:ext cx="1194397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>
              <a:defRPr sz="1800" b="0"/>
            </a:pPr>
            <a:r>
              <a:rPr lang="en-CA" sz="5000" b="1" dirty="0">
                <a:solidFill>
                  <a:srgbClr val="FF0000"/>
                </a:solidFill>
              </a:rPr>
              <a:t>Collaborations  with local organisations</a:t>
            </a:r>
            <a:endParaRPr sz="5000" b="1" dirty="0">
              <a:solidFill>
                <a:srgbClr val="FF0000"/>
              </a:solidFill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1897659" y="2547619"/>
            <a:ext cx="11855075" cy="741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Age Concern  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Oaks &amp; Acorns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Know Dementia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Social Prescribers</a:t>
            </a:r>
          </a:p>
          <a:p>
            <a:pPr marL="571500" lvl="0" indent="-571500" algn="l">
              <a:lnSpc>
                <a:spcPct val="120000"/>
              </a:lnSpc>
              <a:spcBef>
                <a:spcPts val="100"/>
              </a:spcBef>
              <a:buFont typeface="Wingdings" panose="05000000000000000000" pitchFamily="2" charset="2"/>
              <a:buChar char="v"/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Repair Cafe</a:t>
            </a:r>
          </a:p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     </a:t>
            </a:r>
            <a:endParaRPr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defRPr sz="1800"/>
            </a:pPr>
            <a:endParaRPr sz="4000" dirty="0">
              <a:latin typeface="Taca Pro"/>
              <a:ea typeface="Taca Pro"/>
              <a:cs typeface="Taca Pro"/>
              <a:sym typeface="Taca Pro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629973" y="2227847"/>
            <a:ext cx="10787634" cy="9805908"/>
          </a:xfrm>
          <a:prstGeom prst="rect">
            <a:avLst/>
          </a:prstGeom>
          <a:solidFill>
            <a:srgbClr val="DEDED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 rtl="0">
              <a:defRPr sz="3000"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36F0E-1A2D-4AE2-AB02-90BA1BD735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CA" smtClean="0"/>
              <a:t>5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F6E81-E1E7-45C5-AD1C-82560DE3619D}"/>
              </a:ext>
            </a:extLst>
          </p:cNvPr>
          <p:cNvSpPr/>
          <p:nvPr/>
        </p:nvSpPr>
        <p:spPr>
          <a:xfrm>
            <a:off x="526704" y="12474624"/>
            <a:ext cx="5112568" cy="79208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CBE28-7580-4671-BE49-489F8C2D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916" y="392269"/>
            <a:ext cx="2609080" cy="1217085"/>
          </a:xfrm>
          <a:prstGeom prst="rect">
            <a:avLst/>
          </a:prstGeom>
        </p:spPr>
      </p:pic>
      <p:pic>
        <p:nvPicPr>
          <p:cNvPr id="5" name="Picture 4" descr="A group of women sitting in a cart&#10;&#10;Description automatically generated">
            <a:extLst>
              <a:ext uri="{FF2B5EF4-FFF2-40B4-BE49-F238E27FC236}">
                <a16:creationId xmlns:a16="http://schemas.microsoft.com/office/drawing/2014/main" id="{CE7B2F30-E131-E4F0-B5D7-245E8AA34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72" y="2050223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89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cart&#10;&#10;Description automatically generated">
            <a:extLst>
              <a:ext uri="{FF2B5EF4-FFF2-40B4-BE49-F238E27FC236}">
                <a16:creationId xmlns:a16="http://schemas.microsoft.com/office/drawing/2014/main" id="{6B120921-7852-6C5F-A79C-6E26D2DE5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3" b="1611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221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women on a bicycle&#10;&#10;Description automatically generated">
            <a:extLst>
              <a:ext uri="{FF2B5EF4-FFF2-40B4-BE49-F238E27FC236}">
                <a16:creationId xmlns:a16="http://schemas.microsoft.com/office/drawing/2014/main" id="{77E88D5E-0714-60EE-1BBF-DF92B9EA4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r="37391"/>
          <a:stretch/>
        </p:blipFill>
        <p:spPr>
          <a:xfrm rot="5400000">
            <a:off x="5335282" y="-5332718"/>
            <a:ext cx="13713436" cy="24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30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1982667" y="737320"/>
            <a:ext cx="79749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Taca Pro"/>
                <a:ea typeface="Taca Pro"/>
                <a:cs typeface="Taca Pro"/>
                <a:sym typeface="Taca Pro"/>
              </a:defRPr>
            </a:lvl1pPr>
          </a:lstStyle>
          <a:p>
            <a:pPr lvl="0" algn="ctr">
              <a:defRPr sz="1800" b="0"/>
            </a:pPr>
            <a:r>
              <a:rPr lang="en-CA" sz="5000" b="1" dirty="0">
                <a:solidFill>
                  <a:srgbClr val="FF0000"/>
                </a:solidFill>
              </a:rPr>
              <a:t>Link ups with local events </a:t>
            </a:r>
            <a:endParaRPr sz="5000" b="1" dirty="0">
              <a:solidFill>
                <a:srgbClr val="FF0000"/>
              </a:solidFill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1897659" y="2547619"/>
            <a:ext cx="11855075" cy="2910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endParaRPr lang="en-CA"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spcBef>
                <a:spcPts val="100"/>
              </a:spcBef>
              <a:defRPr sz="1800"/>
            </a:pPr>
            <a:r>
              <a:rPr lang="en-CA" sz="4000" dirty="0">
                <a:latin typeface="Taca Pro"/>
                <a:ea typeface="Taca Pro"/>
                <a:cs typeface="Taca Pro"/>
                <a:sym typeface="Taca Pro"/>
              </a:rPr>
              <a:t>     </a:t>
            </a:r>
            <a:endParaRPr sz="4000" dirty="0">
              <a:latin typeface="Taca Pro"/>
              <a:ea typeface="Taca Pro"/>
              <a:cs typeface="Taca Pro"/>
              <a:sym typeface="Taca Pro"/>
            </a:endParaRPr>
          </a:p>
          <a:p>
            <a:pPr lvl="0" algn="l">
              <a:lnSpc>
                <a:spcPct val="120000"/>
              </a:lnSpc>
              <a:defRPr sz="1800"/>
            </a:pPr>
            <a:endParaRPr sz="4000" dirty="0">
              <a:latin typeface="Taca Pro"/>
              <a:ea typeface="Taca Pro"/>
              <a:cs typeface="Taca Pro"/>
              <a:sym typeface="Taca Pro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629973" y="2050224"/>
            <a:ext cx="10787634" cy="11216488"/>
          </a:xfrm>
          <a:prstGeom prst="rect">
            <a:avLst/>
          </a:prstGeom>
          <a:solidFill>
            <a:srgbClr val="DEDED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 rtl="0">
              <a:defRPr sz="3000"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36F0E-1A2D-4AE2-AB02-90BA1BD735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CA" smtClean="0"/>
              <a:t>8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F6E81-E1E7-45C5-AD1C-82560DE3619D}"/>
              </a:ext>
            </a:extLst>
          </p:cNvPr>
          <p:cNvSpPr/>
          <p:nvPr/>
        </p:nvSpPr>
        <p:spPr>
          <a:xfrm>
            <a:off x="526704" y="12474624"/>
            <a:ext cx="5112568" cy="79208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CBE28-7580-4671-BE49-489F8C2D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731" y="267082"/>
            <a:ext cx="2609080" cy="1217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4490F-03D4-E2AE-1D46-0CB2033ABBF4}"/>
              </a:ext>
            </a:extLst>
          </p:cNvPr>
          <p:cNvSpPr txBox="1"/>
          <p:nvPr/>
        </p:nvSpPr>
        <p:spPr>
          <a:xfrm>
            <a:off x="12966394" y="875625"/>
            <a:ext cx="7218494" cy="9766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endParaRPr lang="en-CA" sz="4400" dirty="0">
              <a:latin typeface="Taca Pro"/>
              <a:ea typeface="Taca Pro"/>
              <a:cs typeface="Taca Pro"/>
              <a:sym typeface="Taca Pro"/>
            </a:endParaRP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Open gardens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Windmill open day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Jumble trail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Village fair parade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Hurst festival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Light Up Hassocks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20 is Plenty campaign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Remembrance Parade</a:t>
            </a:r>
          </a:p>
          <a:p>
            <a:pPr lvl="0" algn="l">
              <a:lnSpc>
                <a:spcPct val="120000"/>
              </a:lnSpc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Also:</a:t>
            </a:r>
          </a:p>
          <a:p>
            <a:pPr marL="571500" lvl="0" indent="-571500" algn="l">
              <a:lnSpc>
                <a:spcPct val="120000"/>
              </a:lnSpc>
              <a:buFont typeface="Wingdings" panose="05000000000000000000" pitchFamily="2" charset="2"/>
              <a:buChar char="v"/>
              <a:defRPr sz="1800"/>
            </a:pPr>
            <a:r>
              <a:rPr lang="en-CA" sz="4400" dirty="0">
                <a:latin typeface="Taca Pro"/>
                <a:ea typeface="Taca Pro"/>
                <a:cs typeface="Taca Pro"/>
                <a:sym typeface="Taca Pro"/>
              </a:rPr>
              <a:t>London &amp; Brighton Naked Bike Ride</a:t>
            </a:r>
          </a:p>
        </p:txBody>
      </p:sp>
      <p:pic>
        <p:nvPicPr>
          <p:cNvPr id="9" name="Picture 8" descr="A group of people sitting on a cart with a large tree&#10;&#10;Description automatically generated">
            <a:extLst>
              <a:ext uri="{FF2B5EF4-FFF2-40B4-BE49-F238E27FC236}">
                <a16:creationId xmlns:a16="http://schemas.microsoft.com/office/drawing/2014/main" id="{D7A1F7FB-BF02-BD12-46F3-0207FADF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4" y="254370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852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28AD657E-2CBB-F5B7-03F1-2652D1EBA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11046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412" y="230386"/>
            <a:ext cx="23879176" cy="1325522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3091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5487</TotalTime>
  <Words>113</Words>
  <Application>Microsoft Macintosh PowerPoint</Application>
  <PresentationFormat>Custom</PresentationFormat>
  <Paragraphs>46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Wingdings</vt:lpstr>
      <vt:lpstr>Taca Pro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7811 Westkal</dc:creator>
  <cp:lastModifiedBy>Bridget Hamilton</cp:lastModifiedBy>
  <cp:revision>59</cp:revision>
  <cp:lastPrinted>2018-06-06T07:53:22Z</cp:lastPrinted>
  <dcterms:modified xsi:type="dcterms:W3CDTF">2024-05-30T17:54:08Z</dcterms:modified>
</cp:coreProperties>
</file>